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944F-4EC4-A161-03D2766C60DC}"/>
            </c:ext>
          </c:extLst>
        </c:ser>
        <c:dLbls>
          <c:showLegendKey val="0"/>
          <c:showVal val="0"/>
          <c:showCatName val="0"/>
          <c:showSerName val="0"/>
          <c:showPercent val="0"/>
          <c:showBubbleSize val="0"/>
        </c:dLbls>
        <c:gapWidth val="100"/>
        <c:shape val="cylinder"/>
        <c:axId val="57953607"/>
        <c:axId val="66681439"/>
        <c:axId val="0"/>
      </c:bar3DChart>
      <c:catAx>
        <c:axId val="57953607"/>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7953607"/>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4D08-4106-AF1F-713BAAF6E784}"/>
            </c:ext>
          </c:extLst>
        </c:ser>
        <c:dLbls>
          <c:showLegendKey val="0"/>
          <c:showVal val="0"/>
          <c:showCatName val="0"/>
          <c:showSerName val="0"/>
          <c:showPercent val="0"/>
          <c:showBubbleSize val="0"/>
        </c:dLbls>
        <c:gapWidth val="100"/>
        <c:shape val="cylinder"/>
        <c:axId val="56863768"/>
        <c:axId val="81460992"/>
        <c:axId val="0"/>
      </c:bar3DChart>
      <c:catAx>
        <c:axId val="56863768"/>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6863768"/>
        <c:crosses val="autoZero"/>
        <c:crossBetween val="between"/>
      </c:valAx>
    </c:plotArea>
    <c:plotVisOnly val="1"/>
    <c:dispBlanksAs val="gap"/>
    <c:showDLblsOverMax val="1"/>
  </c:chart>
  <c:spPr>
    <a:solidFill>
      <a:srgbClr val="FFFFFF"/>
    </a:solid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DA9DC382-D006-4973-AEAB-1DEA3C767818}" type="datetimeFigureOut">
              <a:rPr lang="es-CO" smtClean="0"/>
              <a:t>16/08/2020</a:t>
            </a:fld>
            <a:endParaRPr lang="es-CO"/>
          </a:p>
        </p:txBody>
      </p:sp>
      <p:sp>
        <p:nvSpPr>
          <p:cNvPr id="4" name="Marcador de imagen de diapositiva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A760D4C2-AAF4-44B8-9E69-BBA68DE09584}" type="slidenum">
              <a:rPr lang="es-CO" smtClean="0"/>
              <a:t>‹Nº›</a:t>
            </a:fld>
            <a:endParaRPr lang="es-CO"/>
          </a:p>
        </p:txBody>
      </p:sp>
    </p:spTree>
    <p:extLst>
      <p:ext uri="{BB962C8B-B14F-4D97-AF65-F5344CB8AC3E}">
        <p14:creationId xmlns:p14="http://schemas.microsoft.com/office/powerpoint/2010/main" val="2871786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760D4C2-AAF4-44B8-9E69-BBA68DE09584}" type="slidenum">
              <a:rPr lang="es-CO" smtClean="0"/>
              <a:t>1</a:t>
            </a:fld>
            <a:endParaRPr lang="es-CO"/>
          </a:p>
        </p:txBody>
      </p:sp>
    </p:spTree>
    <p:extLst>
      <p:ext uri="{BB962C8B-B14F-4D97-AF65-F5344CB8AC3E}">
        <p14:creationId xmlns:p14="http://schemas.microsoft.com/office/powerpoint/2010/main" val="2495874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github.com/"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4"/>
          <a:srcRect t="78334"/>
          <a:stretch/>
        </p:blipFill>
        <p:spPr>
          <a:xfrm>
            <a:off x="36000" y="5394960"/>
            <a:ext cx="12193560" cy="1483920"/>
          </a:xfrm>
          <a:prstGeom prst="rect">
            <a:avLst/>
          </a:prstGeom>
          <a:ln>
            <a:noFill/>
          </a:ln>
        </p:spPr>
      </p:pic>
      <p:sp>
        <p:nvSpPr>
          <p:cNvPr id="2" name="CuadroTexto 1">
            <a:extLst>
              <a:ext uri="{FF2B5EF4-FFF2-40B4-BE49-F238E27FC236}">
                <a16:creationId xmlns:a16="http://schemas.microsoft.com/office/drawing/2014/main" id="{AE02695D-0EEA-4590-ACE9-CCE21121CA57}"/>
              </a:ext>
            </a:extLst>
          </p:cNvPr>
          <p:cNvSpPr txBox="1"/>
          <p:nvPr/>
        </p:nvSpPr>
        <p:spPr>
          <a:xfrm>
            <a:off x="405098" y="640080"/>
            <a:ext cx="3346769" cy="5016758"/>
          </a:xfrm>
          <a:prstGeom prst="rect">
            <a:avLst/>
          </a:prstGeom>
          <a:noFill/>
        </p:spPr>
        <p:txBody>
          <a:bodyPr wrap="square" rtlCol="0">
            <a:spAutoFit/>
          </a:bodyPr>
          <a:lstStyle/>
          <a:p>
            <a:r>
              <a:rPr lang="es-ES" sz="4000" b="1" dirty="0">
                <a:solidFill>
                  <a:schemeClr val="tx1">
                    <a:lumMod val="95000"/>
                    <a:lumOff val="5000"/>
                  </a:schemeClr>
                </a:solidFill>
                <a:effectLst/>
                <a:latin typeface="Times New Roman" panose="02020603050405020304" pitchFamily="18" charset="0"/>
                <a:ea typeface="Times New Roman" panose="02020603050405020304" pitchFamily="18" charset="0"/>
              </a:rPr>
              <a:t>Algoritmo para predicción</a:t>
            </a:r>
            <a:r>
              <a:rPr lang="es-ES" sz="4000" b="1" dirty="0">
                <a:solidFill>
                  <a:schemeClr val="tx1">
                    <a:lumMod val="95000"/>
                    <a:lumOff val="5000"/>
                  </a:schemeClr>
                </a:solidFill>
                <a:latin typeface="Times New Roman" panose="02020603050405020304" pitchFamily="18" charset="0"/>
                <a:ea typeface="Times New Roman" panose="02020603050405020304" pitchFamily="18" charset="0"/>
              </a:rPr>
              <a:t> </a:t>
            </a:r>
            <a:r>
              <a:rPr lang="es-ES" sz="4000" b="1" dirty="0">
                <a:solidFill>
                  <a:schemeClr val="tx1">
                    <a:lumMod val="95000"/>
                    <a:lumOff val="5000"/>
                  </a:schemeClr>
                </a:solidFill>
                <a:effectLst/>
                <a:latin typeface="Times New Roman" panose="02020603050405020304" pitchFamily="18" charset="0"/>
                <a:ea typeface="Times New Roman" panose="02020603050405020304" pitchFamily="18" charset="0"/>
              </a:rPr>
              <a:t>de éxito académico mediante</a:t>
            </a:r>
            <a:r>
              <a:rPr lang="es-ES" sz="4000" b="1" dirty="0">
                <a:solidFill>
                  <a:schemeClr val="tx1">
                    <a:lumMod val="95000"/>
                    <a:lumOff val="5000"/>
                  </a:schemeClr>
                </a:solidFill>
                <a:latin typeface="Times New Roman" panose="02020603050405020304" pitchFamily="18" charset="0"/>
                <a:ea typeface="Times New Roman" panose="02020603050405020304" pitchFamily="18" charset="0"/>
              </a:rPr>
              <a:t> </a:t>
            </a:r>
            <a:r>
              <a:rPr lang="es-ES" sz="4000" b="1" dirty="0">
                <a:solidFill>
                  <a:schemeClr val="tx1">
                    <a:lumMod val="95000"/>
                    <a:lumOff val="5000"/>
                  </a:schemeClr>
                </a:solidFill>
                <a:effectLst/>
                <a:latin typeface="Times New Roman" panose="02020603050405020304" pitchFamily="18" charset="0"/>
                <a:ea typeface="Times New Roman" panose="02020603050405020304" pitchFamily="18" charset="0"/>
              </a:rPr>
              <a:t>árboles</a:t>
            </a:r>
            <a:r>
              <a:rPr lang="es-ES" sz="4000" b="1" dirty="0">
                <a:solidFill>
                  <a:schemeClr val="tx1">
                    <a:lumMod val="95000"/>
                    <a:lumOff val="5000"/>
                  </a:schemeClr>
                </a:solidFill>
                <a:latin typeface="Times New Roman" panose="02020603050405020304" pitchFamily="18" charset="0"/>
                <a:ea typeface="Times New Roman" panose="02020603050405020304" pitchFamily="18" charset="0"/>
              </a:rPr>
              <a:t> </a:t>
            </a:r>
            <a:r>
              <a:rPr lang="es-ES" sz="4000" b="1" dirty="0">
                <a:solidFill>
                  <a:schemeClr val="tx1">
                    <a:lumMod val="95000"/>
                    <a:lumOff val="5000"/>
                  </a:schemeClr>
                </a:solidFill>
                <a:effectLst/>
                <a:latin typeface="Times New Roman" panose="02020603050405020304" pitchFamily="18" charset="0"/>
                <a:ea typeface="Times New Roman" panose="02020603050405020304" pitchFamily="18" charset="0"/>
              </a:rPr>
              <a:t>de</a:t>
            </a:r>
            <a:r>
              <a:rPr lang="es-ES" sz="4000" b="1" dirty="0">
                <a:solidFill>
                  <a:schemeClr val="tx1">
                    <a:lumMod val="95000"/>
                    <a:lumOff val="5000"/>
                  </a:schemeClr>
                </a:solidFill>
                <a:latin typeface="Times New Roman" panose="02020603050405020304" pitchFamily="18" charset="0"/>
                <a:ea typeface="Times New Roman" panose="02020603050405020304" pitchFamily="18" charset="0"/>
              </a:rPr>
              <a:t> </a:t>
            </a:r>
            <a:r>
              <a:rPr lang="es-ES" sz="4000" b="1" dirty="0">
                <a:solidFill>
                  <a:schemeClr val="tx1">
                    <a:lumMod val="95000"/>
                    <a:lumOff val="5000"/>
                  </a:schemeClr>
                </a:solidFill>
                <a:effectLst/>
                <a:latin typeface="Times New Roman" panose="02020603050405020304" pitchFamily="18" charset="0"/>
                <a:ea typeface="Times New Roman" panose="02020603050405020304" pitchFamily="18" charset="0"/>
              </a:rPr>
              <a:t>decisión.</a:t>
            </a:r>
            <a:endParaRPr lang="es-CO" sz="4000" dirty="0">
              <a:solidFill>
                <a:schemeClr val="tx1">
                  <a:lumMod val="95000"/>
                  <a:lumOff val="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880"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88" name="CustomShape 6"/>
          <p:cNvSpPr/>
          <p:nvPr/>
        </p:nvSpPr>
        <p:spPr>
          <a:xfrm>
            <a:off x="728640" y="190080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89" name="CustomShape 7"/>
          <p:cNvSpPr/>
          <p:nvPr/>
        </p:nvSpPr>
        <p:spPr>
          <a:xfrm>
            <a:off x="3599280" y="190368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Andrés Rodríguez</a:t>
            </a:r>
            <a:endParaRPr lang="en-US" sz="2200" b="0" strike="noStrike" spc="-1" dirty="0">
              <a:latin typeface="Arial"/>
            </a:endParaRPr>
          </a:p>
        </p:txBody>
      </p:sp>
      <p:sp>
        <p:nvSpPr>
          <p:cNvPr id="92" name="CustomShape 10"/>
          <p:cNvSpPr/>
          <p:nvPr/>
        </p:nvSpPr>
        <p:spPr>
          <a:xfrm>
            <a:off x="635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Cristian </a:t>
            </a:r>
          </a:p>
          <a:p>
            <a:pPr algn="ctr">
              <a:lnSpc>
                <a:spcPct val="100000"/>
              </a:lnSpc>
            </a:pPr>
            <a:r>
              <a:rPr lang="en-US" sz="2200" b="0" strike="noStrike" spc="-1" dirty="0">
                <a:solidFill>
                  <a:srgbClr val="001E33"/>
                </a:solidFill>
                <a:latin typeface="Arial"/>
                <a:ea typeface="DejaVu Sans"/>
              </a:rPr>
              <a:t>Dávila</a:t>
            </a:r>
            <a:endParaRPr lang="en-US" sz="2200" b="0" strike="noStrike" spc="-1" dirty="0">
              <a:latin typeface="Arial"/>
            </a:endParaRPr>
          </a:p>
        </p:txBody>
      </p:sp>
      <p:pic>
        <p:nvPicPr>
          <p:cNvPr id="98" name="Imagen 97"/>
          <p:cNvPicPr/>
          <p:nvPr/>
        </p:nvPicPr>
        <p:blipFill>
          <a:blip r:embed="rId4"/>
          <a:srcRect b="25722"/>
          <a:stretch/>
        </p:blipFill>
        <p:spPr>
          <a:xfrm>
            <a:off x="6018840" y="1828800"/>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15040" y="6160680"/>
            <a:ext cx="8403840" cy="42943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200" b="1" strike="noStrike" spc="-1" dirty="0">
                <a:solidFill>
                  <a:srgbClr val="001E33"/>
                </a:solidFill>
                <a:latin typeface="Arial"/>
                <a:ea typeface="DejaVu Sans"/>
                <a:hlinkClick r:id="rId6"/>
              </a:rPr>
              <a:t>http://github.com/</a:t>
            </a:r>
            <a:r>
              <a:rPr lang="en-US" sz="2200" spc="-1" dirty="0">
                <a:solidFill>
                  <a:srgbClr val="001E33"/>
                </a:solidFill>
                <a:latin typeface="Arial"/>
                <a:ea typeface="DejaVu Sans"/>
              </a:rPr>
              <a:t>CDavilad</a:t>
            </a:r>
            <a:r>
              <a:rPr lang="en-US" sz="2200" b="1" strike="noStrike" spc="-1" dirty="0">
                <a:solidFill>
                  <a:srgbClr val="001E33"/>
                </a:solidFill>
                <a:latin typeface="Arial"/>
                <a:ea typeface="DejaVu Sans"/>
              </a:rPr>
              <a:t>/ST0245-002/tree/master/proyecto/</a:t>
            </a:r>
            <a:endParaRPr lang="en-US" sz="2200" b="0" strike="noStrike" spc="-1" dirty="0">
              <a:latin typeface="Arial"/>
            </a:endParaRPr>
          </a:p>
        </p:txBody>
      </p:sp>
      <p:pic>
        <p:nvPicPr>
          <p:cNvPr id="3" name="Imagen 2" descr="Un joven sonriendo con una playera de color negro&#10;&#10;Descripción generada automáticamente">
            <a:extLst>
              <a:ext uri="{FF2B5EF4-FFF2-40B4-BE49-F238E27FC236}">
                <a16:creationId xmlns:a16="http://schemas.microsoft.com/office/drawing/2014/main" id="{C585C73C-7E2E-430B-A233-778C12D8A4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4530" y="1833862"/>
            <a:ext cx="2226500" cy="2369267"/>
          </a:xfrm>
          <a:prstGeom prst="ellipse">
            <a:avLst/>
          </a:prstGeom>
        </p:spPr>
      </p:pic>
      <p:pic>
        <p:nvPicPr>
          <p:cNvPr id="4" name="Imagen 3">
            <a:extLst>
              <a:ext uri="{FF2B5EF4-FFF2-40B4-BE49-F238E27FC236}">
                <a16:creationId xmlns:a16="http://schemas.microsoft.com/office/drawing/2014/main" id="{0A98C8CB-C1D7-43A2-9650-6190E5713270}"/>
              </a:ext>
            </a:extLst>
          </p:cNvPr>
          <p:cNvPicPr>
            <a:picLocks noChangeAspect="1"/>
          </p:cNvPicPr>
          <p:nvPr/>
        </p:nvPicPr>
        <p:blipFill>
          <a:blip r:embed="rId8"/>
          <a:stretch>
            <a:fillRect/>
          </a:stretch>
        </p:blipFill>
        <p:spPr>
          <a:xfrm>
            <a:off x="700765" y="1786990"/>
            <a:ext cx="2158510" cy="2343361"/>
          </a:xfrm>
          <a:prstGeom prst="flowChartConnector">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6" name="Imagen 105"/>
          <p:cNvPicPr/>
          <p:nvPr/>
        </p:nvPicPr>
        <p:blipFill>
          <a:blip r:embed="rId3"/>
          <a:srcRect t="2555" r="18276"/>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8" name="Imagen 107"/>
          <p:cNvPicPr/>
          <p:nvPr/>
        </p:nvPicPr>
        <p:blipFill>
          <a:blip r:embed="rId4"/>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11" name="CustomShape 5"/>
          <p:cNvSpPr/>
          <p:nvPr/>
        </p:nvSpPr>
        <p:spPr>
          <a:xfrm>
            <a:off x="5168160" y="914400"/>
            <a:ext cx="3426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12"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4"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6"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9" name="CustomShape 13"/>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3" name="CustomShape 3"/>
          <p:cNvSpPr/>
          <p:nvPr/>
        </p:nvSpPr>
        <p:spPr>
          <a:xfrm flipV="1">
            <a:off x="322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5" name="CustomShape 5"/>
          <p:cNvSpPr/>
          <p:nvPr/>
        </p:nvSpPr>
        <p:spPr>
          <a:xfrm>
            <a:off x="5168160" y="91440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8"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2" name="CustomShape 52"/>
          <p:cNvSpPr/>
          <p:nvPr/>
        </p:nvSpPr>
        <p:spPr>
          <a:xfrm>
            <a:off x="9558000" y="12585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3" name="CustomShape 53"/>
          <p:cNvSpPr/>
          <p:nvPr/>
        </p:nvSpPr>
        <p:spPr>
          <a:xfrm>
            <a:off x="10708200" y="8229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280" cy="215928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280" cy="287964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1567</TotalTime>
  <Words>858</Words>
  <Application>Microsoft Office PowerPoint</Application>
  <PresentationFormat>Panorámica</PresentationFormat>
  <Paragraphs>101</Paragraphs>
  <Slides>11</Slides>
  <Notes>1</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11</vt:i4>
      </vt:variant>
    </vt:vector>
  </HeadingPairs>
  <TitlesOfParts>
    <vt:vector size="18" baseType="lpstr">
      <vt:lpstr>Arial</vt:lpstr>
      <vt:lpstr>Calibri</vt:lpstr>
      <vt:lpstr>Symbol</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Cristian David Davila Garcia</cp:lastModifiedBy>
  <cp:revision>31</cp:revision>
  <dcterms:created xsi:type="dcterms:W3CDTF">2020-06-26T14:36:07Z</dcterms:created>
  <dcterms:modified xsi:type="dcterms:W3CDTF">2020-08-17T03:39:33Z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